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1021" r:id="rId2"/>
    <p:sldId id="1017" r:id="rId3"/>
    <p:sldId id="1018" r:id="rId4"/>
    <p:sldId id="1019" r:id="rId5"/>
    <p:sldId id="1020" r:id="rId6"/>
    <p:sldId id="1009" r:id="rId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40000"/>
      </a:spcBef>
      <a:spcAft>
        <a:spcPct val="0"/>
      </a:spcAft>
      <a:buFont typeface="Wingdings" pitchFamily="2" charset="2"/>
      <a:buChar char="§"/>
      <a:defRPr sz="3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40000"/>
      </a:spcBef>
      <a:spcAft>
        <a:spcPct val="0"/>
      </a:spcAft>
      <a:buFont typeface="Wingdings" pitchFamily="2" charset="2"/>
      <a:buChar char="§"/>
      <a:defRPr sz="3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40000"/>
      </a:spcBef>
      <a:spcAft>
        <a:spcPct val="0"/>
      </a:spcAft>
      <a:buFont typeface="Wingdings" pitchFamily="2" charset="2"/>
      <a:buChar char="§"/>
      <a:defRPr sz="3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40000"/>
      </a:spcBef>
      <a:spcAft>
        <a:spcPct val="0"/>
      </a:spcAft>
      <a:buFont typeface="Wingdings" pitchFamily="2" charset="2"/>
      <a:buChar char="§"/>
      <a:defRPr sz="3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40000"/>
      </a:spcBef>
      <a:spcAft>
        <a:spcPct val="0"/>
      </a:spcAft>
      <a:buFont typeface="Wingdings" pitchFamily="2" charset="2"/>
      <a:buChar char="§"/>
      <a:defRPr sz="3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800000"/>
    <a:srgbClr val="66FF33"/>
    <a:srgbClr val="FFFF00"/>
    <a:srgbClr val="CC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3651" autoAdjust="0"/>
  </p:normalViewPr>
  <p:slideViewPr>
    <p:cSldViewPr>
      <p:cViewPr>
        <p:scale>
          <a:sx n="70" d="100"/>
          <a:sy n="70" d="100"/>
        </p:scale>
        <p:origin x="-61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3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300"/>
            </a:lvl1pPr>
          </a:lstStyle>
          <a:p>
            <a:pPr>
              <a:defRPr/>
            </a:pPr>
            <a:fld id="{975C8043-2069-42B0-AE70-FAE445C63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D8EC3-10A5-4D3A-A9C3-721892BEE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1438"/>
            <a:ext cx="2286000" cy="6329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1438"/>
            <a:ext cx="6705600" cy="6329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48D8-3150-45D1-A784-9FA194DE9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0F9C-7B6D-41A4-819A-8F96F65CC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41B3C-B7BF-458B-B67C-2AD9F326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C6A6D-5BFB-4C5B-92C2-D8429DE3F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E1E96-C7F1-4BD4-B491-8BE8AD475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038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6BE73-2B2A-4A14-B98A-198B31373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6CB8-4969-4E56-9E2A-8FFF10261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4038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10000"/>
            <a:ext cx="4038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4038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129CA-8C74-4C73-84FF-3BE2850D6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1638"/>
            <a:ext cx="9144000" cy="8429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D8B78-D7B9-451E-8DC5-627ED6B40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7C2AB-A89E-4206-847F-189773B1D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73F3C-6DA9-4F42-B8CA-28DF7A70A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D4BA5-1719-4D76-88FC-03EF764DD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2373C-C21D-4713-BEAF-E79F281DE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E9D7B-6F6E-4FCC-8629-EB0E217D5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ECCC-1FA0-491A-8929-F3A340FE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E6E6"/>
            </a:gs>
            <a:gs pos="50000">
              <a:srgbClr val="FFFFFF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hidden">
          <a:xfrm>
            <a:off x="0" y="6477000"/>
            <a:ext cx="9144000" cy="381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hidden">
          <a:xfrm>
            <a:off x="0" y="0"/>
            <a:ext cx="9144000" cy="935038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71438"/>
            <a:ext cx="91440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2019" rIns="0" bIns="5201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Main Slide Title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2019" rIns="0" bIns="52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Level One</a:t>
            </a:r>
          </a:p>
          <a:p>
            <a:pPr lvl="1"/>
            <a:r>
              <a:rPr lang="en-US" smtClean="0"/>
              <a:t>Level Two</a:t>
            </a:r>
          </a:p>
          <a:p>
            <a:pPr lvl="2"/>
            <a:r>
              <a:rPr lang="en-US" smtClean="0"/>
              <a:t>Level Three</a:t>
            </a:r>
          </a:p>
          <a:p>
            <a:pPr lvl="3"/>
            <a:r>
              <a:rPr lang="en-US" smtClean="0"/>
              <a:t>Level Four</a:t>
            </a:r>
          </a:p>
          <a:p>
            <a:pPr lvl="4"/>
            <a:r>
              <a:rPr lang="en-US" smtClean="0"/>
              <a:t>Level Five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670675" y="6553200"/>
            <a:ext cx="24034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4041" tIns="52019" rIns="104041" bIns="52019">
            <a:spAutoFit/>
          </a:bodyPr>
          <a:lstStyle/>
          <a:p>
            <a:pPr algn="r" defTabSz="1041400">
              <a:spcBef>
                <a:spcPct val="0"/>
              </a:spcBef>
              <a:buFontTx/>
              <a:buNone/>
              <a:defRPr/>
            </a:pPr>
            <a:r>
              <a:rPr lang="en-US" sz="900">
                <a:solidFill>
                  <a:schemeClr val="bg1"/>
                </a:solidFill>
              </a:rPr>
              <a:t>© Harbinger Consulting Solutions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0" y="6477000"/>
            <a:ext cx="9144000" cy="0"/>
          </a:xfrm>
          <a:prstGeom prst="line">
            <a:avLst/>
          </a:prstGeom>
          <a:noFill/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33513" y="6513513"/>
            <a:ext cx="3519487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68380" rIns="91416" bIns="4570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0350" y="6513513"/>
            <a:ext cx="10445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961" tIns="68380" rIns="91416" bIns="4570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F010CE-8CEF-43B4-A3D4-9EF5605B0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934200" y="19050"/>
            <a:ext cx="2219325" cy="919163"/>
          </a:xfrm>
          <a:prstGeom prst="rect">
            <a:avLst/>
          </a:prstGeom>
          <a:noFill/>
          <a:ln w="3175" algn="ctr">
            <a:solidFill>
              <a:srgbClr val="7988FB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9113" lvl="1" indent="-61913" algn="l" eaLnBrk="0" hangingPunct="0">
              <a:spcBef>
                <a:spcPct val="0"/>
              </a:spcBef>
              <a:buFontTx/>
              <a:buNone/>
              <a:defRPr/>
            </a:pPr>
            <a:r>
              <a:rPr lang="en-US" sz="1800" b="1">
                <a:solidFill>
                  <a:srgbClr val="1869E0"/>
                </a:solidFill>
                <a:latin typeface="Arial Black" pitchFamily="34" charset="0"/>
              </a:rPr>
              <a:t> Harbinger Consulting</a:t>
            </a:r>
          </a:p>
          <a:p>
            <a:pPr marL="519113" lvl="1" indent="-61913" algn="l" eaLnBrk="0" hangingPunct="0">
              <a:spcBef>
                <a:spcPct val="0"/>
              </a:spcBef>
              <a:buFontTx/>
              <a:buNone/>
              <a:defRPr/>
            </a:pPr>
            <a:r>
              <a:rPr lang="en-US" sz="1800" b="1">
                <a:solidFill>
                  <a:srgbClr val="1869E0"/>
                </a:solidFill>
                <a:latin typeface="Arial Black" pitchFamily="34" charset="0"/>
              </a:rPr>
              <a:t> Solutions</a:t>
            </a:r>
          </a:p>
        </p:txBody>
      </p:sp>
      <p:pic>
        <p:nvPicPr>
          <p:cNvPr id="32779" name="Picture 11" descr="j0293844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6975475" y="76200"/>
            <a:ext cx="49212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</p:sldLayoutIdLst>
  <p:transition>
    <p:zoom/>
  </p:transition>
  <p:hf hdr="0" dt="0"/>
  <p:txStyles>
    <p:titleStyle>
      <a:lvl1pPr marL="476250" indent="-476250" algn="l" defTabSz="1041400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+mj-lt"/>
          <a:ea typeface="+mj-ea"/>
          <a:cs typeface="+mj-cs"/>
        </a:defRPr>
      </a:lvl1pPr>
      <a:lvl2pPr marL="476250" indent="-476250" algn="l" defTabSz="1041400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2pPr>
      <a:lvl3pPr marL="476250" indent="-476250" algn="l" defTabSz="1041400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3pPr>
      <a:lvl4pPr marL="476250" indent="-476250" algn="l" defTabSz="1041400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4pPr>
      <a:lvl5pPr marL="476250" indent="-476250" algn="l" defTabSz="1041400" rtl="0" eaLnBrk="0" fontAlgn="base" hangingPunct="0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5pPr>
      <a:lvl6pPr marL="933450" indent="-476250" algn="l" defTabSz="1041400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6pPr>
      <a:lvl7pPr marL="1390650" indent="-476250" algn="l" defTabSz="1041400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7pPr>
      <a:lvl8pPr marL="1847850" indent="-476250" algn="l" defTabSz="1041400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8pPr>
      <a:lvl9pPr marL="2305050" indent="-476250" algn="l" defTabSz="1041400" rtl="0" fontAlgn="base">
        <a:spcBef>
          <a:spcPct val="0"/>
        </a:spcBef>
        <a:spcAft>
          <a:spcPct val="0"/>
        </a:spcAft>
        <a:defRPr sz="5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19075" indent="-219075" algn="l" defTabSz="1041400" rtl="0" eaLnBrk="0" fontAlgn="base" hangingPunct="0">
        <a:spcBef>
          <a:spcPct val="4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27050" indent="-211138" algn="l" defTabSz="1041400" rtl="0" eaLnBrk="0" fontAlgn="base" hangingPunct="0">
        <a:spcBef>
          <a:spcPct val="40000"/>
        </a:spcBef>
        <a:spcAft>
          <a:spcPct val="0"/>
        </a:spcAft>
        <a:buFont typeface="Arial" charset="0"/>
        <a:buChar char="-"/>
        <a:defRPr sz="2800">
          <a:solidFill>
            <a:schemeClr val="tx1"/>
          </a:solidFill>
          <a:latin typeface="+mn-lt"/>
          <a:cs typeface="+mn-cs"/>
        </a:defRPr>
      </a:lvl2pPr>
      <a:lvl3pPr marL="874713" indent="-220663" algn="l" defTabSz="1041400" rtl="0" eaLnBrk="0" fontAlgn="base" hangingPunct="0">
        <a:spcBef>
          <a:spcPct val="4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198563" indent="-206375" algn="l" defTabSz="1041400" rtl="0" eaLnBrk="0" fontAlgn="base" hangingPunct="0">
        <a:spcBef>
          <a:spcPct val="4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4pPr>
      <a:lvl5pPr marL="1571625" indent="-165100" algn="l" defTabSz="1041400" rtl="0" eaLnBrk="0" fontAlgn="base" hangingPunct="0">
        <a:spcBef>
          <a:spcPct val="4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cs typeface="+mn-cs"/>
        </a:defRPr>
      </a:lvl5pPr>
      <a:lvl6pPr marL="2028825" indent="-165100" algn="l" defTabSz="1041400" rtl="0" fontAlgn="base">
        <a:spcBef>
          <a:spcPct val="4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  <a:cs typeface="+mn-cs"/>
        </a:defRPr>
      </a:lvl6pPr>
      <a:lvl7pPr marL="2486025" indent="-165100" algn="l" defTabSz="1041400" rtl="0" fontAlgn="base">
        <a:spcBef>
          <a:spcPct val="4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  <a:cs typeface="+mn-cs"/>
        </a:defRPr>
      </a:lvl7pPr>
      <a:lvl8pPr marL="2943225" indent="-165100" algn="l" defTabSz="1041400" rtl="0" fontAlgn="base">
        <a:spcBef>
          <a:spcPct val="4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  <a:cs typeface="+mn-cs"/>
        </a:defRPr>
      </a:lvl8pPr>
      <a:lvl9pPr marL="3400425" indent="-165100" algn="l" defTabSz="1041400" rtl="0" fontAlgn="base">
        <a:spcBef>
          <a:spcPct val="40000"/>
        </a:spcBef>
        <a:spcAft>
          <a:spcPct val="0"/>
        </a:spcAft>
        <a:buFont typeface="Arial" charset="0"/>
        <a:buChar char="-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mailto:dmanjula@hcsindia.com" TargetMode="Externa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00" y="6537510"/>
            <a:ext cx="8991600" cy="3204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52015" rIns="0" bIns="52015">
            <a:spAutoFit/>
          </a:bodyPr>
          <a:lstStyle/>
          <a:p>
            <a:pPr marL="457200" indent="-457200"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Successful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Business by People through Process and Tools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6489700"/>
            <a:ext cx="9144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19400" y="3733800"/>
            <a:ext cx="6324600" cy="1066800"/>
          </a:xfrm>
        </p:spPr>
        <p:txBody>
          <a:bodyPr/>
          <a:lstStyle/>
          <a:p>
            <a:pPr algn="ctr"/>
            <a:r>
              <a:rPr lang="en-US" sz="3600" dirty="0" smtClean="0"/>
              <a:t>Ascending Corporate Ladder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Manjula Dharmalingam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Founder – Harbinger Consulting Solutions</a:t>
            </a:r>
            <a:br>
              <a:rPr lang="en-US" sz="2000" dirty="0" smtClean="0"/>
            </a:br>
            <a:r>
              <a:rPr lang="en-US" sz="2000" dirty="0" smtClean="0"/>
              <a:t>dmanjula@hcsindia.com</a:t>
            </a:r>
            <a:r>
              <a:rPr lang="en-US" sz="3200" dirty="0" smtClean="0"/>
              <a:t> </a:t>
            </a:r>
            <a:endParaRPr lang="en-US" sz="3600" dirty="0"/>
          </a:p>
        </p:txBody>
      </p:sp>
      <p:pic>
        <p:nvPicPr>
          <p:cNvPr id="479240" name="Picture 8" descr="http://t3.gstatic.com/images?q=tbn:ANd9GcSZAU0KeMwhTCA4eHmMNRcL9CVpDVOjV-GofPV6JO_VlrzHlgk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3048000" cy="4876800"/>
          </a:xfrm>
          <a:prstGeom prst="rect">
            <a:avLst/>
          </a:prstGeom>
          <a:noFill/>
        </p:spPr>
      </p:pic>
      <p:pic>
        <p:nvPicPr>
          <p:cNvPr id="19" name="Picture 18" descr="dyn_eveLr5gz8R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50967" cy="16002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ar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133600"/>
            <a:ext cx="2133600" cy="2743200"/>
          </a:xfrm>
          <a:prstGeom prst="rect">
            <a:avLst/>
          </a:prstGeom>
        </p:spPr>
      </p:pic>
      <p:pic>
        <p:nvPicPr>
          <p:cNvPr id="8" name="Picture 7" descr="car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133600"/>
            <a:ext cx="1981200" cy="2819400"/>
          </a:xfrm>
          <a:prstGeom prst="rect">
            <a:avLst/>
          </a:prstGeom>
        </p:spPr>
      </p:pic>
      <p:pic>
        <p:nvPicPr>
          <p:cNvPr id="9" name="Picture 8" descr="car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2133600"/>
            <a:ext cx="685800" cy="533399"/>
          </a:xfrm>
          <a:prstGeom prst="rect">
            <a:avLst/>
          </a:prstGeom>
        </p:spPr>
      </p:pic>
      <p:pic>
        <p:nvPicPr>
          <p:cNvPr id="10" name="Picture 9" descr="imagesCAOP3U8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4114800"/>
            <a:ext cx="2543175" cy="1800225"/>
          </a:xfrm>
          <a:prstGeom prst="rect">
            <a:avLst/>
          </a:prstGeom>
        </p:spPr>
      </p:pic>
      <p:pic>
        <p:nvPicPr>
          <p:cNvPr id="14" name="Content Placeholder 3" descr="car35i.jpg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228600" y="1219200"/>
            <a:ext cx="2143125" cy="214312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Lifelong goal towards the chosen profession</a:t>
            </a:r>
          </a:p>
          <a:p>
            <a:r>
              <a:rPr lang="en-US" dirty="0" smtClean="0"/>
              <a:t>Passion and Satisfaction</a:t>
            </a:r>
          </a:p>
          <a:p>
            <a:r>
              <a:rPr lang="en-US" dirty="0" smtClean="0"/>
              <a:t>Life Ambition </a:t>
            </a:r>
          </a:p>
          <a:p>
            <a:r>
              <a:rPr lang="en-US" dirty="0" smtClean="0"/>
              <a:t>Long term </a:t>
            </a:r>
          </a:p>
          <a:p>
            <a:r>
              <a:rPr lang="en-US" dirty="0" smtClean="0"/>
              <a:t>Requires special training development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4983163"/>
          </a:xfrm>
        </p:spPr>
        <p:txBody>
          <a:bodyPr/>
          <a:lstStyle/>
          <a:p>
            <a:r>
              <a:rPr lang="en-US" dirty="0" smtClean="0"/>
              <a:t>Employment post for full / part time</a:t>
            </a:r>
          </a:p>
          <a:p>
            <a:r>
              <a:rPr lang="en-US" dirty="0" smtClean="0"/>
              <a:t>Satisfaction / Frustration</a:t>
            </a:r>
          </a:p>
          <a:p>
            <a:r>
              <a:rPr lang="en-US" dirty="0" smtClean="0"/>
              <a:t>Activity to earn money</a:t>
            </a:r>
          </a:p>
          <a:p>
            <a:r>
              <a:rPr lang="en-US" dirty="0" smtClean="0"/>
              <a:t>Short term</a:t>
            </a:r>
          </a:p>
          <a:p>
            <a:r>
              <a:rPr lang="en-US" dirty="0" smtClean="0"/>
              <a:t>May or may not requires special training </a:t>
            </a:r>
          </a:p>
          <a:p>
            <a:r>
              <a:rPr lang="en-US" dirty="0" smtClean="0"/>
              <a:t>Aids career progression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car3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"/>
            <a:ext cx="2143125" cy="990599"/>
          </a:xfrm>
          <a:prstGeom prst="rect">
            <a:avLst/>
          </a:prstGeom>
        </p:spPr>
      </p:pic>
      <p:sp>
        <p:nvSpPr>
          <p:cNvPr id="4098" name="AutoShape 2" descr="data:image/jpg;base64,/9j/4AAQSkZJRgABAQAAAQABAAD/2wBDAAkGBwgHBgkIBwgKCgkLDRYPDQwMDRsUFRAWIB0iIiAdHx8kKDQsJCYxJx8fLT0tMTU3Ojo6Iys/RD84QzQ5Ojf/2wBDAQoKCg0MDRoPDxo3JR8lNzc3Nzc3Nzc3Nzc3Nzc3Nzc3Nzc3Nzc3Nzc3Nzc3Nzc3Nzc3Nzc3Nzc3Nzc3Nzc3Nzf/wAARCACMAIwDASIAAhEBAxEB/8QAHAAAAgIDAQEAAAAAAAAAAAAABAYDBQECBwAI/8QASxAAAQIEAwMEDAsGBgMBAAAAAQIDAAQFEQYSIRMxQSJRYbIHFBYycXSBkZKhwdIVIyU1UlNUcpSx0TNCRVWi8DRiY3OTs2SEwuH/xAAaAQACAwEBAAAAAAAAAAAAAAADBAECBQAG/8QANREAAQMCAwQGCQUBAAAAAAAAAQACAwQRBRIhEzFRsRVBcYGR0RQjJDI0QlJhwTNykqHhIv/aAAwDAQACEQMRAD8AllJKjUOgyczNyCJlx9CVLWptKySRm/e3DwQOcQYbH8ESf/XaifEarYYpN05gUN3/AOOEl6xN03tA8Ow+Krh2spN7nrPFZ1VVyRSZW7k8U2qYfqE0mXaorSVqtYrl27DUD2wO/XsOMvuNKoiCptZSbMNbwbQu4dc2dWaUTYC5Pk19kWNUq85KVKaYS8tBbdUORpx8MEkwqFkha0OOn1FEjqHOiDnOA14KxTXsPL7zD5V92VbMSpq1GX3uGHleCSRFbRZ+fqs92uZ51lpDS3nXTysjaBdRtxPR0wZSgK3U1sS1WnWZRDaSt+YZSFJWpYQlNgojUqGt+fTSBnDYxvYf5FEbLe3rP6RaZ6mK3YUmPwCf0iZtyRcPJwk+OkyKLQDJ0qaepC5x+oTbDqTMBV2rtNlreFruMpUdBodYinJCZl6bITRmaopU20wvOJb4hG0tptM28c1or0dGTbKf5FW2thfP/SvGmaYpwIdoCGbi4Lku0Iq5isYfYXlXQkeES7UH02hrlMUoknZipqAQ/dUxKZEuZLat8o5r+TeIV8TyJp1QclgtToyJXcoyqRmF8qhc2UOIvBKfC4Hus+/iUKpqHMZdhVoa/hsC/wABo/DtRocR4bH8DT+HagGlYcZqMjKumadamJtT6Gk7DM2nZJCiVqzXSDffYxU1SndpJksjhd7ak25mxTbLnvyendvhkYTRk2Bd4lLGrqALmyY+6XDX8iH4dr9Y93S4a/kQ/DtRocEI+F5eSNSSG3WHlLeLVktutnKtB13Aka+qBzg1z4KmZkzBTNMSyXu1lN6qVmdC0A33gNKO7WKdGUXF3iUT0ip+yLGJMNH+Bj8O1GRiPDf8jT+HagB7DkhLCtJfnpoOUt3ZkIlkkOXWUpIJWLajXTTpgs4HeKmhLzQc2ssy4g5LDaLUgFB10sHEm/G8T0XRcXeJUekVPVZFytYw7OTLUsiiIBdWEAmXasCTaFjGtNYpdaLUkMjLjYcCOCbkggdGnrhlbocvTZ+SXLuTTwE0EF5yW2bayFWJQq5vqP73RUdkgfLrPiqesqM+aJlPUNbCTYg7zdN073vadpvTFWUZ8OUocA2i/wDxwpLkglBuo36IbqsoJw/SbmwKGwen4uFuYUlBJB0jTwUkUveeaz68Ay6oGmpKag3w3j1GCMTI+XZtX0lJV50gxpKrBn5c2A+MA3QVilsoqtz++wyr+gD2Rpbqju/KXv7N2O/CApU+5S51MyyhDnIU2ttwXStChZSTbgQYOaxAuTbfbpUjKySXi2VaF7vMxH7TNxVfyCKnLHrQZ0bXG5S4lcBYFX7+LJp9xZXKS4acL5dZBVlc21s19eBSFDmMCzFZRMy8mhyny+3lG2mm5gOOZilu1rpzZdfBxiqtGLG8QIWDcFYzyHrThRq8mZxEZpunS7DzyXtqttbhzlY1NlKNt53WinxBU3Z+bW44EpdHxbhTf4wp0zHpIAvEWHCRVmrb7H8oDrC0Ss3OLcPJS8u3TyjAA1rJSeATDnPfA0dZJ/ClXWJz4JapjbimpdC3FKDbihtc+XRQvYgZdPCYINfStMgp2lyrkxIpaQ2+pbl1JbVcApzZdeOnGFRMy/OzCWmTlKlWAvYDww5MYWV8FuPidBfaRnUHLJSq28X4Qs6tgzZSE42gqcmYHcsOYsqD8q8zMsyzinNtZxLQbUkOpyr72wPA3NzcRNMYyqUw8y+tpgPNlklYB5Zbz7xf97aKzc94pUyb+TaFpQQTYKULXOh49CgfLGH2iheWxCgbFPEEQ4I4TuAWe6WZu+6tzXzM/CYdpks4upubR9ZccFjmzJtZVtCfLxvFhL4pm5aXfaRshtSwpJsfi1NJQkEeHZpv4IV7qQgp3X388RkXi2xYepVFQ8daZjiBVSqEjLNybMq2agmYXslqOZaiAdCTYdAgHskfPzXiyesqA6KLViR8Yb6wgzskfPzXiyesqMDEmNbVxgfSea1KB5exxPFMdWb2uHqULE2bbOn+3FEpkrSUlJTbnEMc6M1ApfQ231BFGt0Zt94ZwYn0bvPNBrQNrqq1MspEy2sbkrB9cH4sTnnJRxP78oj1FQ9kRPPAnQcYMq3a7jUip2YDagyU2DeY/tF9Ih+SQRytc7dYoEcRkhexmpuCl3ZqjUpMWeSncZx4+Bge9G4XSUb3nrdLSfzjn18TRpqojw2Zx10VRliZiSmZhYSyw4o9CdPPFw1VaNLjMpx69gL3Qnhbm/u8azeI5BTKkyk482tW7MUKFvNfy3hR2Ju+Vn9p6PCIx78ngEO02aQ8h/Owp1J5QcJyJ03XHHzeWKbGWQVZ2V0LjjqF2BBAKhe2m/vhBMnPKfnkNiZ2xWq2a3KT7COg6RDi2nofJ2ISw7LtgKVY2sBfk2ubc3Na0J7eVxJcd60jT07GNDBuKGwjIhqouOzhylCSWlWuL7rwLPtTa3HHFzZ2LmbZqy9/YkAnmvBLU6+2ztHVhxSmwEqURvtpr0m2sTdrpdlGWrLs2gIHJOsAbmLrhMOyNbYmyxOT1UZqNMrE063MzCLJU0tu7atmlCRe2+6bDn5MWU80qUmtmODTR1NzqhJ/MxrLObQrCm0raS5mSnpHMfV5IscTpzVyZKU5U8gJHRkTaNSizNncx3DyWNiJY+lZIzrP4VMslRud8aWifZ6boxs411g6qajj5XkfGG+sIK7JPz8z4qnrKiOjo+VpMnhMN9YRv2SB8vM+LJ6yo85ivxkf7TzWzhn6bu1M9SUU4fpduLbf/WIo3m/3gLRe1BObD9LH+m3/ANYinUDlymD4L8L3nmg12spQZbvvEH1BtLlOknLDMFOIJ5xySPzMQlEFOjNSG/8AJMEedA/SNGX9RnehQj1Ug7OaopmW2zeQKKDe4UneDFFN0WfUTkW26OdRt6j+sNZRGMnRFpKeOQ3I1VIaqWIWadElpw1OqvtXG0g9JP5CAJuU7TmTLqeDhT32W9geaHapzQlGDlttFDkjm6YTlt/GFSyVKJuSeMZ1SyKM5W71q0kk0ozv3IigulqtygG5bgSQYc5yWVNVtMuAPjlJSPAUiEiTsipyaxpZ5H5iOi0x1tGKmXngnKwQpWY2Fsg19fqhRPBVMzTGJGdSzMNXeScwY4N2vZSvZz+uPKZ4kqIOtySbxJiSuIqWJX5hNhLgBtknS6BfU+HU9F4EkpptxamS+FKToOnd64YoXbN1j1pXEY9sy46kZKICV2sLAWtFnidI+GXSBopDah6CYr21JDyW78s2NuNrxbYmAVVAU8GGwfCEwwx4Na7sS0kZGGtvx81RKSOaNckFbPojwaPARo3WRZZpSLVKUP8Aro6wiLsk/PzPiqesqDqaypNQlSUkfHI6wgHska15rxZPWVHn8TPtjP2nmtfDhaN3am2YRnoNNtwabP8AQIrNmFHW0XASV0OngfUt9QQCZZVzaDYMfZu880OuB2qCW0BoIlSi9McH0X0HzpUPZGymyDYiJWkXlJlABJuhVh5f1h+d1sruBQqdpdnaOseSrSiAJyebYCgnKSL6xNUkVJxOSVYypOhWpaRYeUxTOUqpOXDjKOhSphvX+qF5qwnRicgoGjWTeq+dmVTCytXGKt06mL74Cnld92uOkzLf6xGvDM8o/t5FI6Zkey8Il19SVoZbCwVHJhSp+XsL2dST0DMIaa5MOS1WmCnc422D02B4/wB7oilMOuSito7PU/SxNnFKNhrbvd8X07R2ZybEw8pRSW0gNg23Xi8bDI6zUOWQRMzOScuWnqkHXJNGYtjde1zzdJ6IAYbcZzNuhSHAeUFixHhjpDUq2y2G2m0oQNwSIjm6bLzlu2GUrI3K3EeWHTRjLodUg2v/AOtRokiXcf2rKpZRJQQCq+qRfhDpkKgCbk23k3J8N4gYoMjLrztsm9wdVmLRKRzXMXggMbszkOpqWytDGoLIYnlwlKxnGnGCQwpXACMFkA6iGiUmG2VjKsNuPsrQQcq0n1wp9kjSuteLJ6yodJNlSNmSL6jXmhL7JHz814snrKjztefa2dh5rYpfcKdG/mSn2+pb6ggdQvrBTAvRaf8A7DfUERlMNYR8N3nmlaz9VDqRffFTWFFEtOJCiCllLgt0KA9sXuWFzEnJcmUfTkl+q59kOVWsa6i0l7kkvVKZLhShZSnhpeAn6nPI0S+fRES5QTAUwhYWbJUU8Db1GM+wWpcrf4Rm3BcPqB4iwjLE3OOPIbDriio2AvEUtLOuOJskAX3mHyjUanTkoFyrCG5tCklalKJ013a6b/VFmR5jYKj5MguVJRKYtaFLmm7oS0AnML51HUnwDcPLzRdyfxsq2r/Lb+/PB6WUoQlCdwGUQDQxnkEj6Jt6hDzWCNzQPus17zKx5PEKXZx4t6QXs9Ixs4ZzJTKhNkOaPBq3CDQ0DvvEglgdyhEZlYRkoZlkqG+x5onap6nFaAnnMFyssc1yhPRrBmVaALJsBxgLpOCYZELarWWlwhoD6Mc57JHz814snrKjp7KU7NRNr2Mcw7JHz8z4snrKjEqzerb2HmtGIWYnmTF6NIf7DfUEeyRvTU5qRIj/AMdvqiJ9nDeEm1N3nmkqpt5ULk6IVMSgmqra55NQ86XBDoUQo4jQBiaVB3OSwH9Sh7YcqD6tdSi0q56g3EaTdPmnqc9PMJKmGFpS9lOovuPguPyiaXlJtaRklJhX3WVH2R0DAUitqkTYnmFoD7xBbebKcycoG48DcwpGA42KelcWtuFzaQmMybXsRoQYY6FUFSU224LlO5Y5xAFZwpUZCsPIp0o8/LXu2tAuMp1AJ5xugqSo1XGXPIuJ+8Uj8zEXyuVrZm9q6Y0EuJStshSFWKTziKrDQzMTCfoPEer/APIlw86uXkQxUFNtLbPJzPI1HnjXC9lKqGQggv3FuYlUN7QOc0hIbEsY8H7K02RvGyW0g8vWJyi8YyQe6XAstVZCiwEZQWwNU8OaNtnGUtEmwBMVNlcX4LLb4SbKSCOBtG/bQ4JvGUyazv08MSJlkJ74eWKEtRmiRaNuqN9BYxzbskH5ea8WT1lR00htIsk+COZdkkfLzXiyesqMer+LZ2Hmm4r5TddBpAvSZLxdvqiC8kQ0A2pclu/wze/7oixvfgIPhZIp+880GoaC9B5ITsagt1mluJNiW1C4++n9YeyOgQkdkPkTVLXzbX/5MOym7FWFtpAueu16fDq0F0nIop1KuHlh/wANUFqqUSWnZ52Y2rwJIQ5YWBIHA8BzxzGooKKrNoA1269B94x3ehyRkaNIyqgMzTCUqtz2ufXeAwsaTchHne4CwKVMU4bbk6FMzdNU6l9gBZzqzApB5Xq18kc6l6jNLVZbp8mkd6mZVM1LPSy+9eQps+Ai3tj5+aYXKvbJ7v0qUk+TSOlY0HQKIHuIIJTVQS09Py6ZtG2aWsJUkk8dOB6YcsLsoYnqpLtJCUNvZUgcAFLtCfhQZ6tIJIvmeSbeWHfD6cuI643/AKgPrP6x0ehBXS6gj7K6yR7JBOSMFEN3SeVQJ5JvaJdsobkxkojUpihAKuHEbl5T6iIiUpZ3mJMseyxwACkucVAE6gxznskfPzXiyesqOmERzLslfPzPiqesqMqr+LZ2HmmIPdN10bD9jS5K5Fu1W9/3RFnyfpJ88cjoGLKlKS4kgGHWmRZsuJN0jmuCNIte7KofZ5T0V+9CsdVLSgxAA2J6z5K7omvOZdH5P0k+eEfsksuurppl2nHMu1zbNJVbvd9oA7sqh9nlPRX70eGM6iNzEp6K/eizsSlcLZB4nyUthDTe6TKxTqgipzLrUjMqBWVoIYUdSL83PHc5B4vyMs+6AhbjSFKSdLEgEjzmEDuzqP1Er6K/ejxxlUL/AOHlPRX70VZiMrflHifJS+MOXR05bjlJ388fP9Qp8+qoPuJkZsgur1DC9Rc9EPPdlUPs8p6K/ej3dnUSP2Mr5l+9EvxGZ3yjxPkuZEGquwfKTKa9Ty7LPoQldypbSgBoeJEOlHbUjF1YWpKg2tIKVEWSe93Hdzwt92dRvbYStvur96Pd2dRNhsJT0Ve9FRiMo+UeP+KTGCujXT9JPnjUlP0h54533Z1H6iU9FXvR7uyqP1Ep6Kvei/Skv0jx/wAQ9g3iuhEgcR540zjohBGMqh9RKeir3o93ZVH6iU9FfvR3Skv0Dx/xdsG8U+FfMIwVXEIfdlUPs8p6Kvej3dnUfs8p6K/ejuk5T8g8T5Kdg3insnmjmXZJ1rzNvsqesqLBzGdRS2pQl5S4F+8V70JtRn36rNrnJ1SVuudGgHADojonSVU+cgCwU2DBZf/Z"/>
          <p:cNvSpPr>
            <a:spLocks noChangeAspect="1" noChangeArrowheads="1"/>
          </p:cNvSpPr>
          <p:nvPr/>
        </p:nvSpPr>
        <p:spPr bwMode="auto">
          <a:xfrm>
            <a:off x="77788" y="-593725"/>
            <a:ext cx="1238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g;base64,/9j/4AAQSkZJRgABAQAAAQABAAD/2wBDAAkGBwgHBgkIBwgKCgkLDRYPDQwMDRsUFRAWIB0iIiAdHx8kKDQsJCYxJx8fLT0tMTU3Ojo6Iys/RD84QzQ5Ojf/2wBDAQoKCg0MDRoPDxo3JR8lNzc3Nzc3Nzc3Nzc3Nzc3Nzc3Nzc3Nzc3Nzc3Nzc3Nzc3Nzc3Nzc3Nzc3Nzc3Nzc3Nzf/wAARCACMAIwDASIAAhEBAxEB/8QAHAAAAgIDAQEAAAAAAAAAAAAABAYDBQECBwAI/8QASxAAAQIEAwMEDAsGBgMBAAAAAQIDAAQFEQYSIRMxQSJRYbIHFBYycXSBkZKhwdIVIyU1UlNUcpSx0TNCRVWi8DRiY3OTs2SEwuH/xAAaAQACAwEBAAAAAAAAAAAAAAADBAECBQAG/8QANREAAQMCAwQGCQUBAAAAAAAAAQACAwQRBRIhEzFRsRVBcYGR0RQjJDI0QlJhwTNykqHhIv/aAAwDAQACEQMRAD8AllJKjUOgyczNyCJlx9CVLWptKySRm/e3DwQOcQYbH8ESf/XaifEarYYpN05gUN3/AOOEl6xN03tA8Ow+Krh2spN7nrPFZ1VVyRSZW7k8U2qYfqE0mXaorSVqtYrl27DUD2wO/XsOMvuNKoiCptZSbMNbwbQu4dc2dWaUTYC5Pk19kWNUq85KVKaYS8tBbdUORpx8MEkwqFkha0OOn1FEjqHOiDnOA14KxTXsPL7zD5V92VbMSpq1GX3uGHleCSRFbRZ+fqs92uZ51lpDS3nXTysjaBdRtxPR0wZSgK3U1sS1WnWZRDaSt+YZSFJWpYQlNgojUqGt+fTSBnDYxvYf5FEbLe3rP6RaZ6mK3YUmPwCf0iZtyRcPJwk+OkyKLQDJ0qaepC5x+oTbDqTMBV2rtNlreFruMpUdBodYinJCZl6bITRmaopU20wvOJb4hG0tptM28c1or0dGTbKf5FW2thfP/SvGmaYpwIdoCGbi4Lku0Iq5isYfYXlXQkeES7UH02hrlMUoknZipqAQ/dUxKZEuZLat8o5r+TeIV8TyJp1QclgtToyJXcoyqRmF8qhc2UOIvBKfC4Hus+/iUKpqHMZdhVoa/hsC/wABo/DtRocR4bH8DT+HagGlYcZqMjKumadamJtT6Gk7DM2nZJCiVqzXSDffYxU1SndpJksjhd7ak25mxTbLnvyendvhkYTRk2Bd4lLGrqALmyY+6XDX8iH4dr9Y93S4a/kQ/DtRocEI+F5eSNSSG3WHlLeLVktutnKtB13Aka+qBzg1z4KmZkzBTNMSyXu1lN6qVmdC0A33gNKO7WKdGUXF3iUT0ip+yLGJMNH+Bj8O1GRiPDf8jT+HagB7DkhLCtJfnpoOUt3ZkIlkkOXWUpIJWLajXTTpgs4HeKmhLzQc2ssy4g5LDaLUgFB10sHEm/G8T0XRcXeJUekVPVZFytYw7OTLUsiiIBdWEAmXasCTaFjGtNYpdaLUkMjLjYcCOCbkggdGnrhlbocvTZ+SXLuTTwE0EF5yW2bayFWJQq5vqP73RUdkgfLrPiqesqM+aJlPUNbCTYg7zdN073vadpvTFWUZ8OUocA2i/wDxwpLkglBuo36IbqsoJw/SbmwKGwen4uFuYUlBJB0jTwUkUveeaz68Ay6oGmpKag3w3j1GCMTI+XZtX0lJV50gxpKrBn5c2A+MA3QVilsoqtz++wyr+gD2Rpbqju/KXv7N2O/CApU+5S51MyyhDnIU2ttwXStChZSTbgQYOaxAuTbfbpUjKySXi2VaF7vMxH7TNxVfyCKnLHrQZ0bXG5S4lcBYFX7+LJp9xZXKS4acL5dZBVlc21s19eBSFDmMCzFZRMy8mhyny+3lG2mm5gOOZilu1rpzZdfBxiqtGLG8QIWDcFYzyHrThRq8mZxEZpunS7DzyXtqttbhzlY1NlKNt53WinxBU3Z+bW44EpdHxbhTf4wp0zHpIAvEWHCRVmrb7H8oDrC0Ss3OLcPJS8u3TyjAA1rJSeATDnPfA0dZJ/ClXWJz4JapjbimpdC3FKDbihtc+XRQvYgZdPCYINfStMgp2lyrkxIpaQ2+pbl1JbVcApzZdeOnGFRMy/OzCWmTlKlWAvYDww5MYWV8FuPidBfaRnUHLJSq28X4Qs6tgzZSE42gqcmYHcsOYsqD8q8zMsyzinNtZxLQbUkOpyr72wPA3NzcRNMYyqUw8y+tpgPNlklYB5Zbz7xf97aKzc94pUyb+TaFpQQTYKULXOh49CgfLGH2iheWxCgbFPEEQ4I4TuAWe6WZu+6tzXzM/CYdpks4upubR9ZccFjmzJtZVtCfLxvFhL4pm5aXfaRshtSwpJsfi1NJQkEeHZpv4IV7qQgp3X388RkXi2xYepVFQ8daZjiBVSqEjLNybMq2agmYXslqOZaiAdCTYdAgHskfPzXiyesqA6KLViR8Yb6wgzskfPzXiyesqMDEmNbVxgfSea1KB5exxPFMdWb2uHqULE2bbOn+3FEpkrSUlJTbnEMc6M1ApfQ231BFGt0Zt94ZwYn0bvPNBrQNrqq1MspEy2sbkrB9cH4sTnnJRxP78oj1FQ9kRPPAnQcYMq3a7jUip2YDagyU2DeY/tF9Ih+SQRytc7dYoEcRkhexmpuCl3ZqjUpMWeSncZx4+Bge9G4XSUb3nrdLSfzjn18TRpqojw2Zx10VRliZiSmZhYSyw4o9CdPPFw1VaNLjMpx69gL3Qnhbm/u8azeI5BTKkyk482tW7MUKFvNfy3hR2Ju+Vn9p6PCIx78ngEO02aQ8h/Owp1J5QcJyJ03XHHzeWKbGWQVZ2V0LjjqF2BBAKhe2m/vhBMnPKfnkNiZ2xWq2a3KT7COg6RDi2nofJ2ISw7LtgKVY2sBfk2ubc3Na0J7eVxJcd60jT07GNDBuKGwjIhqouOzhylCSWlWuL7rwLPtTa3HHFzZ2LmbZqy9/YkAnmvBLU6+2ztHVhxSmwEqURvtpr0m2sTdrpdlGWrLs2gIHJOsAbmLrhMOyNbYmyxOT1UZqNMrE063MzCLJU0tu7atmlCRe2+6bDn5MWU80qUmtmODTR1NzqhJ/MxrLObQrCm0raS5mSnpHMfV5IscTpzVyZKU5U8gJHRkTaNSizNncx3DyWNiJY+lZIzrP4VMslRud8aWifZ6boxs411g6qajj5XkfGG+sIK7JPz8z4qnrKiOjo+VpMnhMN9YRv2SB8vM+LJ6yo85ivxkf7TzWzhn6bu1M9SUU4fpduLbf/WIo3m/3gLRe1BObD9LH+m3/ANYinUDlymD4L8L3nmg12spQZbvvEH1BtLlOknLDMFOIJ5xySPzMQlEFOjNSG/8AJMEedA/SNGX9RnehQj1Ug7OaopmW2zeQKKDe4UneDFFN0WfUTkW26OdRt6j+sNZRGMnRFpKeOQ3I1VIaqWIWadElpw1OqvtXG0g9JP5CAJuU7TmTLqeDhT32W9geaHapzQlGDlttFDkjm6YTlt/GFSyVKJuSeMZ1SyKM5W71q0kk0ozv3IigulqtygG5bgSQYc5yWVNVtMuAPjlJSPAUiEiTsipyaxpZ5H5iOi0x1tGKmXngnKwQpWY2Fsg19fqhRPBVMzTGJGdSzMNXeScwY4N2vZSvZz+uPKZ4kqIOtySbxJiSuIqWJX5hNhLgBtknS6BfU+HU9F4EkpptxamS+FKToOnd64YoXbN1j1pXEY9sy46kZKICV2sLAWtFnidI+GXSBopDah6CYr21JDyW78s2NuNrxbYmAVVAU8GGwfCEwwx4Na7sS0kZGGtvx81RKSOaNckFbPojwaPARo3WRZZpSLVKUP8Aro6wiLsk/PzPiqesqDqaypNQlSUkfHI6wgHska15rxZPWVHn8TPtjP2nmtfDhaN3am2YRnoNNtwabP8AQIrNmFHW0XASV0OngfUt9QQCZZVzaDYMfZu880OuB2qCW0BoIlSi9McH0X0HzpUPZGymyDYiJWkXlJlABJuhVh5f1h+d1sruBQqdpdnaOseSrSiAJyebYCgnKSL6xNUkVJxOSVYypOhWpaRYeUxTOUqpOXDjKOhSphvX+qF5qwnRicgoGjWTeq+dmVTCytXGKt06mL74Cnld92uOkzLf6xGvDM8o/t5FI6Zkey8Il19SVoZbCwVHJhSp+XsL2dST0DMIaa5MOS1WmCnc422D02B4/wB7oilMOuSito7PU/SxNnFKNhrbvd8X07R2ZybEw8pRSW0gNg23Xi8bDI6zUOWQRMzOScuWnqkHXJNGYtjde1zzdJ6IAYbcZzNuhSHAeUFixHhjpDUq2y2G2m0oQNwSIjm6bLzlu2GUrI3K3EeWHTRjLodUg2v/AOtRokiXcf2rKpZRJQQCq+qRfhDpkKgCbk23k3J8N4gYoMjLrztsm9wdVmLRKRzXMXggMbszkOpqWytDGoLIYnlwlKxnGnGCQwpXACMFkA6iGiUmG2VjKsNuPsrQQcq0n1wp9kjSuteLJ6yodJNlSNmSL6jXmhL7JHz814snrKjztefa2dh5rYpfcKdG/mSn2+pb6ggdQvrBTAvRaf8A7DfUERlMNYR8N3nmlaz9VDqRffFTWFFEtOJCiCllLgt0KA9sXuWFzEnJcmUfTkl+q59kOVWsa6i0l7kkvVKZLhShZSnhpeAn6nPI0S+fRES5QTAUwhYWbJUU8Db1GM+wWpcrf4Rm3BcPqB4iwjLE3OOPIbDriio2AvEUtLOuOJskAX3mHyjUanTkoFyrCG5tCklalKJ013a6b/VFmR5jYKj5MguVJRKYtaFLmm7oS0AnML51HUnwDcPLzRdyfxsq2r/Lb+/PB6WUoQlCdwGUQDQxnkEj6Jt6hDzWCNzQPus17zKx5PEKXZx4t6QXs9Ixs4ZzJTKhNkOaPBq3CDQ0DvvEglgdyhEZlYRkoZlkqG+x5onap6nFaAnnMFyssc1yhPRrBmVaALJsBxgLpOCYZELarWWlwhoD6Mc57JHz814snrKjp7KU7NRNr2Mcw7JHz8z4snrKjEqzerb2HmtGIWYnmTF6NIf7DfUEeyRvTU5qRIj/AMdvqiJ9nDeEm1N3nmkqpt5ULk6IVMSgmqra55NQ86XBDoUQo4jQBiaVB3OSwH9Sh7YcqD6tdSi0q56g3EaTdPmnqc9PMJKmGFpS9lOovuPguPyiaXlJtaRklJhX3WVH2R0DAUitqkTYnmFoD7xBbebKcycoG48DcwpGA42KelcWtuFzaQmMybXsRoQYY6FUFSU224LlO5Y5xAFZwpUZCsPIp0o8/LXu2tAuMp1AJ5xugqSo1XGXPIuJ+8Uj8zEXyuVrZm9q6Y0EuJStshSFWKTziKrDQzMTCfoPEer/APIlw86uXkQxUFNtLbPJzPI1HnjXC9lKqGQggv3FuYlUN7QOc0hIbEsY8H7K02RvGyW0g8vWJyi8YyQe6XAstVZCiwEZQWwNU8OaNtnGUtEmwBMVNlcX4LLb4SbKSCOBtG/bQ4JvGUyazv08MSJlkJ74eWKEtRmiRaNuqN9BYxzbskH5ea8WT1lR00htIsk+COZdkkfLzXiyesqMer+LZ2Hmm4r5TddBpAvSZLxdvqiC8kQ0A2pclu/wze/7oixvfgIPhZIp+880GoaC9B5ITsagt1mluJNiW1C4++n9YeyOgQkdkPkTVLXzbX/5MOym7FWFtpAueu16fDq0F0nIop1KuHlh/wANUFqqUSWnZ52Y2rwJIQ5YWBIHA8BzxzGooKKrNoA1269B94x3ehyRkaNIyqgMzTCUqtz2ufXeAwsaTchHne4CwKVMU4bbk6FMzdNU6l9gBZzqzApB5Xq18kc6l6jNLVZbp8mkd6mZVM1LPSy+9eQps+Ai3tj5+aYXKvbJ7v0qUk+TSOlY0HQKIHuIIJTVQS09Py6ZtG2aWsJUkk8dOB6YcsLsoYnqpLtJCUNvZUgcAFLtCfhQZ6tIJIvmeSbeWHfD6cuI643/AKgPrP6x0ehBXS6gj7K6yR7JBOSMFEN3SeVQJ5JvaJdsobkxkojUpihAKuHEbl5T6iIiUpZ3mJMseyxwACkucVAE6gxznskfPzXiyesqOmERzLslfPzPiqesqMqr+LZ2HmmIPdN10bD9jS5K5Fu1W9/3RFnyfpJ88cjoGLKlKS4kgGHWmRZsuJN0jmuCNIte7KofZ5T0V+9CsdVLSgxAA2J6z5K7omvOZdH5P0k+eEfsksuurppl2nHMu1zbNJVbvd9oA7sqh9nlPRX70eGM6iNzEp6K/eizsSlcLZB4nyUthDTe6TKxTqgipzLrUjMqBWVoIYUdSL83PHc5B4vyMs+6AhbjSFKSdLEgEjzmEDuzqP1Er6K/ejxxlUL/AOHlPRX70VZiMrflHifJS+MOXR05bjlJ388fP9Qp8+qoPuJkZsgur1DC9Rc9EPPdlUPs8p6K/ej3dnUSP2Mr5l+9EvxGZ3yjxPkuZEGquwfKTKa9Ty7LPoQldypbSgBoeJEOlHbUjF1YWpKg2tIKVEWSe93Hdzwt92dRvbYStvur96Pd2dRNhsJT0Ve9FRiMo+UeP+KTGCujXT9JPnjUlP0h54533Z1H6iU9FXvR7uyqP1Ep6Kvei/Skv0jx/wAQ9g3iuhEgcR540zjohBGMqh9RKeir3o93ZVH6iU9FfvR3Skv0Dx/xdsG8U+FfMIwVXEIfdlUPs8p6Kvej3dnUfs8p6K/ejuk5T8g8T5Kdg3insnmjmXZJ1rzNvsqesqLBzGdRS2pQl5S4F+8V70JtRn36rNrnJ1SVuudGgHADojonSVU+cgCwU2DBZf/Z"/>
          <p:cNvSpPr>
            <a:spLocks noChangeAspect="1" noChangeArrowheads="1"/>
          </p:cNvSpPr>
          <p:nvPr/>
        </p:nvSpPr>
        <p:spPr bwMode="auto">
          <a:xfrm>
            <a:off x="77788" y="-593725"/>
            <a:ext cx="123825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t0.gstatic.com/images?q=tbn:ANd9GcSgexRhdgnBJmeObZlJrXp3LSf2eDUJB9ehTuLcArS6nREVX_-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57800"/>
            <a:ext cx="2362200" cy="1219200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97C2AB-A89E-4206-847F-189773B1D6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Professional Career Ladder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8229600" cy="5334000"/>
          </a:xfrm>
        </p:spPr>
        <p:txBody>
          <a:bodyPr/>
          <a:lstStyle/>
          <a:p>
            <a:r>
              <a:rPr lang="en-US" dirty="0" smtClean="0"/>
              <a:t>Novice </a:t>
            </a:r>
          </a:p>
          <a:p>
            <a:r>
              <a:rPr lang="en-US" dirty="0" smtClean="0"/>
              <a:t>Beginner</a:t>
            </a:r>
          </a:p>
          <a:p>
            <a:r>
              <a:rPr lang="en-US" dirty="0" smtClean="0"/>
              <a:t>Competent</a:t>
            </a:r>
          </a:p>
          <a:p>
            <a:r>
              <a:rPr lang="en-US" dirty="0" smtClean="0"/>
              <a:t>Proficient</a:t>
            </a:r>
          </a:p>
          <a:p>
            <a:r>
              <a:rPr lang="en-US" dirty="0" smtClean="0"/>
              <a:t>Expert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279"/>
          <p:cNvGrpSpPr>
            <a:grpSpLocks/>
          </p:cNvGrpSpPr>
          <p:nvPr/>
        </p:nvGrpSpPr>
        <p:grpSpPr bwMode="auto">
          <a:xfrm>
            <a:off x="2362200" y="1828800"/>
            <a:ext cx="6629400" cy="3294062"/>
            <a:chOff x="343" y="3415"/>
            <a:chExt cx="3680" cy="2075"/>
          </a:xfrm>
        </p:grpSpPr>
        <p:sp>
          <p:nvSpPr>
            <p:cNvPr id="5" name="Text Box 135"/>
            <p:cNvSpPr txBox="1">
              <a:spLocks noChangeArrowheads="1"/>
            </p:cNvSpPr>
            <p:nvPr/>
          </p:nvSpPr>
          <p:spPr bwMode="auto">
            <a:xfrm>
              <a:off x="2174" y="3685"/>
              <a:ext cx="11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865188"/>
              <a:endParaRPr lang="en-US"/>
            </a:p>
          </p:txBody>
        </p:sp>
        <p:sp>
          <p:nvSpPr>
            <p:cNvPr id="6" name="Text Box 137"/>
            <p:cNvSpPr txBox="1">
              <a:spLocks noChangeArrowheads="1"/>
            </p:cNvSpPr>
            <p:nvPr/>
          </p:nvSpPr>
          <p:spPr bwMode="auto">
            <a:xfrm>
              <a:off x="1214" y="3727"/>
              <a:ext cx="183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865188"/>
              <a:endParaRPr lang="en-US"/>
            </a:p>
          </p:txBody>
        </p:sp>
        <p:sp>
          <p:nvSpPr>
            <p:cNvPr id="7" name="Text Box 140"/>
            <p:cNvSpPr txBox="1">
              <a:spLocks noChangeArrowheads="1"/>
            </p:cNvSpPr>
            <p:nvPr/>
          </p:nvSpPr>
          <p:spPr bwMode="auto">
            <a:xfrm>
              <a:off x="2338" y="3471"/>
              <a:ext cx="116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865188"/>
              <a:endParaRPr lang="en-US"/>
            </a:p>
          </p:txBody>
        </p:sp>
        <p:sp>
          <p:nvSpPr>
            <p:cNvPr id="8" name="Rectangle 141"/>
            <p:cNvSpPr>
              <a:spLocks noChangeArrowheads="1"/>
            </p:cNvSpPr>
            <p:nvPr/>
          </p:nvSpPr>
          <p:spPr bwMode="auto">
            <a:xfrm>
              <a:off x="805" y="3415"/>
              <a:ext cx="3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865188"/>
              <a:r>
                <a:rPr lang="en-US" sz="1400" b="1" i="1" dirty="0" smtClean="0">
                  <a:solidFill>
                    <a:srgbClr val="FF9900"/>
                  </a:solidFill>
                </a:rPr>
                <a:t>Management </a:t>
              </a:r>
              <a:r>
                <a:rPr lang="en-US" sz="1400" b="1" i="1" dirty="0">
                  <a:solidFill>
                    <a:srgbClr val="FF9900"/>
                  </a:solidFill>
                </a:rPr>
                <a:t>Career Growth</a:t>
              </a:r>
            </a:p>
          </p:txBody>
        </p:sp>
        <p:sp>
          <p:nvSpPr>
            <p:cNvPr id="9" name="Rectangle 142"/>
            <p:cNvSpPr>
              <a:spLocks noChangeArrowheads="1"/>
            </p:cNvSpPr>
            <p:nvPr/>
          </p:nvSpPr>
          <p:spPr bwMode="auto">
            <a:xfrm>
              <a:off x="965" y="4748"/>
              <a:ext cx="2264" cy="188"/>
            </a:xfrm>
            <a:prstGeom prst="rect">
              <a:avLst/>
            </a:prstGeom>
            <a:solidFill>
              <a:srgbClr val="33CC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 anchor="ctr" anchorCtr="1"/>
            <a:lstStyle/>
            <a:p>
              <a:pPr algn="ctr" eaLnBrk="0" hangingPunct="0"/>
              <a:r>
                <a:rPr lang="en-GB" sz="1200" dirty="0" smtClean="0"/>
                <a:t>Entry Level Leaders  (TL, PL)</a:t>
              </a:r>
              <a:endParaRPr lang="en-US" sz="1200" dirty="0"/>
            </a:p>
          </p:txBody>
        </p:sp>
        <p:sp>
          <p:nvSpPr>
            <p:cNvPr id="10" name="Rectangle 143"/>
            <p:cNvSpPr>
              <a:spLocks noChangeArrowheads="1"/>
            </p:cNvSpPr>
            <p:nvPr/>
          </p:nvSpPr>
          <p:spPr bwMode="auto">
            <a:xfrm>
              <a:off x="659" y="5081"/>
              <a:ext cx="3364" cy="189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 anchor="ctr" anchorCtr="1"/>
            <a:lstStyle/>
            <a:p>
              <a:pPr algn="ctr" eaLnBrk="0" hangingPunct="0"/>
              <a:r>
                <a:rPr lang="en-GB" sz="1400"/>
                <a:t>Years</a:t>
              </a:r>
              <a:endParaRPr lang="en-US" sz="1400"/>
            </a:p>
          </p:txBody>
        </p:sp>
        <p:sp>
          <p:nvSpPr>
            <p:cNvPr id="11" name="Rectangle 144"/>
            <p:cNvSpPr>
              <a:spLocks noChangeArrowheads="1"/>
            </p:cNvSpPr>
            <p:nvPr/>
          </p:nvSpPr>
          <p:spPr bwMode="auto">
            <a:xfrm rot="-5400000">
              <a:off x="-207" y="4166"/>
              <a:ext cx="1424" cy="324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 anchor="ctr" anchorCtr="1"/>
            <a:lstStyle/>
            <a:p>
              <a:pPr algn="ctr" eaLnBrk="0" hangingPunct="0"/>
              <a:r>
                <a:rPr lang="en-US" sz="1200"/>
                <a:t>Skills, experience</a:t>
              </a:r>
              <a:r>
                <a:rPr lang="en-GB" sz="1200"/>
                <a:t>, education,</a:t>
              </a:r>
            </a:p>
            <a:p>
              <a:pPr algn="ctr" eaLnBrk="0" hangingPunct="0"/>
              <a:r>
                <a:rPr lang="en-GB" sz="1200"/>
                <a:t>And knowledge</a:t>
              </a:r>
              <a:endParaRPr lang="en-US" sz="1200"/>
            </a:p>
          </p:txBody>
        </p:sp>
        <p:sp>
          <p:nvSpPr>
            <p:cNvPr id="12" name="Rectangle 145"/>
            <p:cNvSpPr>
              <a:spLocks noChangeArrowheads="1"/>
            </p:cNvSpPr>
            <p:nvPr/>
          </p:nvSpPr>
          <p:spPr bwMode="auto">
            <a:xfrm>
              <a:off x="1135" y="4489"/>
              <a:ext cx="2264" cy="190"/>
            </a:xfrm>
            <a:prstGeom prst="rect">
              <a:avLst/>
            </a:prstGeom>
            <a:solidFill>
              <a:srgbClr val="33CCCC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 anchor="ctr" anchorCtr="1"/>
            <a:lstStyle/>
            <a:p>
              <a:pPr algn="ctr" eaLnBrk="0" hangingPunct="0"/>
              <a:r>
                <a:rPr lang="en-GB" sz="1200" dirty="0"/>
                <a:t>Advisory </a:t>
              </a:r>
              <a:r>
                <a:rPr lang="en-GB" sz="1200" dirty="0" smtClean="0"/>
                <a:t> Management Professional (PM, SM etc)</a:t>
              </a:r>
              <a:endParaRPr lang="en-US" sz="1200" dirty="0"/>
            </a:p>
          </p:txBody>
        </p:sp>
        <p:sp>
          <p:nvSpPr>
            <p:cNvPr id="13" name="Rectangle 146"/>
            <p:cNvSpPr>
              <a:spLocks noChangeArrowheads="1"/>
            </p:cNvSpPr>
            <p:nvPr/>
          </p:nvSpPr>
          <p:spPr bwMode="auto">
            <a:xfrm>
              <a:off x="1336" y="4197"/>
              <a:ext cx="2303" cy="178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 anchor="ctr" anchorCtr="1"/>
            <a:lstStyle/>
            <a:p>
              <a:pPr algn="ctr" eaLnBrk="0" hangingPunct="0"/>
              <a:r>
                <a:rPr lang="en-GB" sz="1200" dirty="0">
                  <a:solidFill>
                    <a:schemeClr val="bg1"/>
                  </a:solidFill>
                </a:rPr>
                <a:t>Senior </a:t>
              </a:r>
              <a:r>
                <a:rPr lang="en-GB" sz="1200" dirty="0" smtClean="0">
                  <a:solidFill>
                    <a:schemeClr val="bg1"/>
                  </a:solidFill>
                </a:rPr>
                <a:t> Management Professional (Sr. Mgr, </a:t>
              </a:r>
              <a:r>
                <a:rPr lang="en-GB" sz="1200" dirty="0" err="1" smtClean="0">
                  <a:solidFill>
                    <a:schemeClr val="bg1"/>
                  </a:solidFill>
                </a:rPr>
                <a:t>Prg</a:t>
              </a:r>
              <a:r>
                <a:rPr lang="en-GB" sz="1200" dirty="0" smtClean="0">
                  <a:solidFill>
                    <a:schemeClr val="bg1"/>
                  </a:solidFill>
                </a:rPr>
                <a:t> Mgr etc)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4" name="Rectangle 147"/>
            <p:cNvSpPr>
              <a:spLocks noChangeArrowheads="1"/>
            </p:cNvSpPr>
            <p:nvPr/>
          </p:nvSpPr>
          <p:spPr bwMode="auto">
            <a:xfrm>
              <a:off x="1445" y="3905"/>
              <a:ext cx="2265" cy="190"/>
            </a:xfrm>
            <a:prstGeom prst="rect">
              <a:avLst/>
            </a:prstGeom>
            <a:solidFill>
              <a:srgbClr val="1313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2075" tIns="92075" rIns="92075" bIns="92075" anchor="ctr" anchorCtr="1"/>
            <a:lstStyle/>
            <a:p>
              <a:pPr algn="ctr" eaLnBrk="0" hangingPunct="0"/>
              <a:r>
                <a:rPr lang="en-US" sz="1200" dirty="0" smtClean="0">
                  <a:solidFill>
                    <a:schemeClr val="bg1"/>
                  </a:solidFill>
                </a:rPr>
                <a:t>Top Management (GM, AVP, etc)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148"/>
            <p:cNvSpPr>
              <a:spLocks noChangeArrowheads="1"/>
            </p:cNvSpPr>
            <p:nvPr/>
          </p:nvSpPr>
          <p:spPr bwMode="auto">
            <a:xfrm>
              <a:off x="1753" y="3618"/>
              <a:ext cx="2263" cy="190"/>
            </a:xfrm>
            <a:prstGeom prst="rect">
              <a:avLst/>
            </a:prstGeom>
            <a:solidFill>
              <a:srgbClr val="FF0000"/>
            </a:solidFill>
            <a:ln w="12700" cap="rnd">
              <a:solidFill>
                <a:schemeClr val="hlink"/>
              </a:solidFill>
              <a:prstDash val="sysDot"/>
              <a:miter lim="800000"/>
              <a:headEnd/>
              <a:tailEnd/>
            </a:ln>
            <a:effectLst/>
          </p:spPr>
          <p:txBody>
            <a:bodyPr lIns="92075" tIns="92075" rIns="92075" bIns="92075" anchor="ctr" anchorCtr="1"/>
            <a:lstStyle/>
            <a:p>
              <a:pPr algn="ctr" eaLnBrk="0" hangingPunct="0"/>
              <a:r>
                <a:rPr lang="en-GB" sz="1200" dirty="0">
                  <a:solidFill>
                    <a:schemeClr val="bg1"/>
                  </a:solidFill>
                </a:rPr>
                <a:t>Executive Management (Director, VP, etc)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16" name="Rectangle 149"/>
            <p:cNvSpPr>
              <a:spLocks noChangeArrowheads="1"/>
            </p:cNvSpPr>
            <p:nvPr/>
          </p:nvSpPr>
          <p:spPr bwMode="auto">
            <a:xfrm>
              <a:off x="419" y="5316"/>
              <a:ext cx="3513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hangingPunct="0"/>
              <a:r>
                <a:rPr lang="en-GB" sz="1000" b="1" dirty="0"/>
                <a:t>Career path allows to grow from an entry level to an executive management position</a:t>
              </a:r>
              <a:endParaRPr lang="en-US" sz="1000" b="1" dirty="0"/>
            </a:p>
          </p:txBody>
        </p:sp>
        <p:sp>
          <p:nvSpPr>
            <p:cNvPr id="17" name="Rectangle 150"/>
            <p:cNvSpPr>
              <a:spLocks noChangeArrowheads="1"/>
            </p:cNvSpPr>
            <p:nvPr/>
          </p:nvSpPr>
          <p:spPr bwMode="auto">
            <a:xfrm>
              <a:off x="604" y="4212"/>
              <a:ext cx="780" cy="1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lang="en-GB" sz="1000" b="1"/>
                <a:t>Certification</a:t>
              </a:r>
              <a:endParaRPr lang="en-US" sz="1000"/>
            </a:p>
          </p:txBody>
        </p:sp>
        <p:sp>
          <p:nvSpPr>
            <p:cNvPr id="18" name="Rectangle 151"/>
            <p:cNvSpPr>
              <a:spLocks noChangeArrowheads="1"/>
            </p:cNvSpPr>
            <p:nvPr/>
          </p:nvSpPr>
          <p:spPr bwMode="auto">
            <a:xfrm>
              <a:off x="661" y="4960"/>
              <a:ext cx="1116" cy="7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0" hangingPunct="0"/>
              <a:r>
                <a:rPr lang="en-GB" sz="1000" b="1"/>
                <a:t>Accreditation</a:t>
              </a:r>
              <a:endParaRPr lang="en-US" sz="1000" b="1"/>
            </a:p>
          </p:txBody>
        </p:sp>
        <p:sp>
          <p:nvSpPr>
            <p:cNvPr id="19" name="Freeform 152"/>
            <p:cNvSpPr>
              <a:spLocks/>
            </p:cNvSpPr>
            <p:nvPr/>
          </p:nvSpPr>
          <p:spPr bwMode="auto">
            <a:xfrm>
              <a:off x="870" y="4399"/>
              <a:ext cx="1280" cy="548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0" y="0"/>
                </a:cxn>
              </a:cxnLst>
              <a:rect l="0" t="0" r="r" b="b"/>
              <a:pathLst>
                <a:path w="1" h="348">
                  <a:moveTo>
                    <a:pt x="0" y="347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53"/>
            <p:cNvSpPr>
              <a:spLocks/>
            </p:cNvSpPr>
            <p:nvPr/>
          </p:nvSpPr>
          <p:spPr bwMode="auto">
            <a:xfrm>
              <a:off x="965" y="3644"/>
              <a:ext cx="1262" cy="510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0" y="0"/>
                </a:cxn>
              </a:cxnLst>
              <a:rect l="0" t="0" r="r" b="b"/>
              <a:pathLst>
                <a:path w="1" h="348">
                  <a:moveTo>
                    <a:pt x="0" y="347"/>
                  </a:move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052" name="Picture 4" descr="http://t1.gstatic.com/images?q=tbn:ANd9GcRYGqCyOVbjxzgIQvoPiR6bVpXw1kuUx-UJR7-IXiw4xWmCs-i_G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9" y="4438650"/>
            <a:ext cx="2238375" cy="2038350"/>
          </a:xfrm>
          <a:prstGeom prst="rect">
            <a:avLst/>
          </a:prstGeom>
          <a:noFill/>
        </p:spPr>
      </p:pic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7D4BA5-1719-4D76-88FC-03EF764DD2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r12nice.jpg"/>
          <p:cNvPicPr>
            <a:picLocks noGrp="1" noChangeAspect="1"/>
          </p:cNvPicPr>
          <p:nvPr>
            <p:ph type="tbl" idx="1"/>
          </p:nvPr>
        </p:nvPicPr>
        <p:blipFill>
          <a:blip r:embed="rId2"/>
          <a:stretch>
            <a:fillRect/>
          </a:stretch>
        </p:blipFill>
        <p:spPr>
          <a:xfrm>
            <a:off x="304800" y="2890837"/>
            <a:ext cx="2714625" cy="1685925"/>
          </a:xfrm>
        </p:spPr>
      </p:pic>
      <p:pic>
        <p:nvPicPr>
          <p:cNvPr id="5" name="Picture 4" descr="car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0"/>
            <a:ext cx="4114800" cy="1066800"/>
          </a:xfrm>
          <a:prstGeom prst="rect">
            <a:avLst/>
          </a:prstGeom>
        </p:spPr>
      </p:pic>
      <p:pic>
        <p:nvPicPr>
          <p:cNvPr id="6" name="Picture 5" descr="care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2252663"/>
            <a:ext cx="4624388" cy="3081337"/>
          </a:xfrm>
          <a:prstGeom prst="rect">
            <a:avLst/>
          </a:prstGeom>
        </p:spPr>
      </p:pic>
      <p:pic>
        <p:nvPicPr>
          <p:cNvPr id="8" name="Picture 7" descr="car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676400"/>
            <a:ext cx="2743200" cy="3124200"/>
          </a:xfrm>
          <a:prstGeom prst="rect">
            <a:avLst/>
          </a:prstGeom>
        </p:spPr>
      </p:pic>
      <p:sp>
        <p:nvSpPr>
          <p:cNvPr id="12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260350" y="6513513"/>
            <a:ext cx="1044575" cy="295275"/>
          </a:xfrm>
        </p:spPr>
        <p:txBody>
          <a:bodyPr/>
          <a:lstStyle/>
          <a:p>
            <a:pPr>
              <a:defRPr/>
            </a:pPr>
            <a:fld id="{E67D4BA5-1719-4D76-88FC-03EF764DD2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Footer Placeholder 27"/>
          <p:cNvSpPr>
            <a:spLocks noGrp="1"/>
          </p:cNvSpPr>
          <p:nvPr>
            <p:ph type="ftr" sz="quarter" idx="10"/>
          </p:nvPr>
        </p:nvSpPr>
        <p:spPr>
          <a:xfrm>
            <a:off x="1433513" y="6513513"/>
            <a:ext cx="3519487" cy="295275"/>
          </a:xfrm>
        </p:spPr>
        <p:txBody>
          <a:bodyPr/>
          <a:lstStyle/>
          <a:p>
            <a:pPr>
              <a:defRPr/>
            </a:pPr>
            <a:r>
              <a:rPr lang="en-US" smtClean="0"/>
              <a:t>dmanjula@hcsindia.com</a:t>
            </a: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71438"/>
            <a:ext cx="9144000" cy="842962"/>
          </a:xfrm>
        </p:spPr>
        <p:txBody>
          <a:bodyPr/>
          <a:lstStyle/>
          <a:p>
            <a:pPr algn="ctr"/>
            <a:r>
              <a:rPr lang="en-US" dirty="0" smtClean="0"/>
              <a:t>Thanks</a:t>
            </a:r>
            <a:endParaRPr lang="en-US" dirty="0"/>
          </a:p>
        </p:txBody>
      </p:sp>
      <p:pic>
        <p:nvPicPr>
          <p:cNvPr id="29703" name="Picture 8" descr="MCj0428071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14400"/>
            <a:ext cx="259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56706" name="Object 7"/>
          <p:cNvGraphicFramePr>
            <a:graphicFrameLocks noChangeAspect="1"/>
          </p:cNvGraphicFramePr>
          <p:nvPr/>
        </p:nvGraphicFramePr>
        <p:xfrm>
          <a:off x="5029200" y="2514600"/>
          <a:ext cx="4038600" cy="1882775"/>
        </p:xfrm>
        <a:graphic>
          <a:graphicData uri="http://schemas.openxmlformats.org/presentationml/2006/ole">
            <p:oleObj spid="_x0000_s456706" name="Drawing" r:id="rId4" imgW="1450800" imgH="1022400" progId="">
              <p:embed/>
            </p:oleObj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324475" y="4419600"/>
            <a:ext cx="3819525" cy="923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32" tIns="45716" rIns="91432" bIns="45716">
            <a:spAutoFit/>
          </a:bodyPr>
          <a:lstStyle/>
          <a:p>
            <a:pPr algn="l" eaLnBrk="0" hangingPunct="0">
              <a:spcBef>
                <a:spcPct val="0"/>
              </a:spcBef>
              <a:buFontTx/>
              <a:buNone/>
            </a:pPr>
            <a:r>
              <a:rPr lang="en-US" sz="1800" dirty="0" smtClean="0"/>
              <a:t>Manjula Dharmalingam</a:t>
            </a:r>
          </a:p>
          <a:p>
            <a:pPr algn="l" eaLnBrk="0" hangingPunct="0">
              <a:spcBef>
                <a:spcPct val="0"/>
              </a:spcBef>
              <a:buFontTx/>
              <a:buNone/>
            </a:pPr>
            <a:r>
              <a:rPr lang="en-US" sz="1800" dirty="0" smtClean="0"/>
              <a:t>Email: </a:t>
            </a:r>
            <a:r>
              <a:rPr lang="en-US" sz="1800" dirty="0" smtClean="0">
                <a:hlinkClick r:id="rId5"/>
              </a:rPr>
              <a:t>dmanjula@hcsindia.com</a:t>
            </a:r>
            <a:endParaRPr lang="en-US" sz="1800" dirty="0" smtClean="0"/>
          </a:p>
          <a:p>
            <a:pPr algn="l" eaLnBrk="0" hangingPunct="0">
              <a:spcBef>
                <a:spcPct val="0"/>
              </a:spcBef>
              <a:buFontTx/>
              <a:buNone/>
            </a:pPr>
            <a:r>
              <a:rPr lang="en-US" sz="1800" dirty="0" smtClean="0"/>
              <a:t>LinkedIn, Twitter, </a:t>
            </a:r>
            <a:r>
              <a:rPr lang="en-US" sz="1800" dirty="0" err="1" smtClean="0"/>
              <a:t>Facebook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56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arbinger Est Template">
  <a:themeElements>
    <a:clrScheme name="Harbinger Est Template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Harbinger Est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52029" rIns="0" bIns="52029" numCol="1" anchor="ctr" anchorCtr="0" compatLnSpc="1">
        <a:prstTxWarp prst="textNoShape">
          <a:avLst/>
        </a:prstTxWarp>
      </a:bodyPr>
      <a:lstStyle>
        <a:defPPr marL="219075" marR="0" indent="-219075" algn="ctr" defTabSz="1041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52029" rIns="0" bIns="52029" numCol="1" anchor="ctr" anchorCtr="0" compatLnSpc="1">
        <a:prstTxWarp prst="textNoShape">
          <a:avLst/>
        </a:prstTxWarp>
      </a:bodyPr>
      <a:lstStyle>
        <a:defPPr marL="219075" marR="0" indent="-219075" algn="ctr" defTabSz="1041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Tx/>
          <a:buSzTx/>
          <a:buFont typeface="Wingdings" pitchFamily="2" charset="2"/>
          <a:buChar char="§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arbinger Est Template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21566</TotalTime>
  <Words>155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Harbinger Est Template</vt:lpstr>
      <vt:lpstr>Drawing</vt:lpstr>
      <vt:lpstr>Ascending Corporate Ladder  Manjula Dharmalingam  Founder – Harbinger Consulting Solutions dmanjula@hcsindia.com </vt:lpstr>
      <vt:lpstr>Slide 2</vt:lpstr>
      <vt:lpstr>Slide 3</vt:lpstr>
      <vt:lpstr>Professional Career Ladder</vt:lpstr>
      <vt:lpstr>Slide 5</vt:lpstr>
      <vt:lpstr>Thanks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Manjula Dharmalingam</dc:creator>
  <cp:lastModifiedBy>Manjula</cp:lastModifiedBy>
  <cp:revision>334</cp:revision>
  <dcterms:created xsi:type="dcterms:W3CDTF">2008-09-29T03:25:04Z</dcterms:created>
  <dcterms:modified xsi:type="dcterms:W3CDTF">2011-02-24T17:42:11Z</dcterms:modified>
</cp:coreProperties>
</file>